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3" r:id="rId4"/>
    <p:sldId id="260" r:id="rId5"/>
    <p:sldId id="267" r:id="rId6"/>
    <p:sldId id="268" r:id="rId7"/>
    <p:sldId id="259" r:id="rId8"/>
    <p:sldId id="264" r:id="rId9"/>
    <p:sldId id="261" r:id="rId10"/>
    <p:sldId id="266" r:id="rId11"/>
    <p:sldId id="271" r:id="rId12"/>
    <p:sldId id="270" r:id="rId13"/>
    <p:sldId id="269" r:id="rId14"/>
    <p:sldId id="25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9" autoAdjust="0"/>
    <p:restoredTop sz="94660"/>
  </p:normalViewPr>
  <p:slideViewPr>
    <p:cSldViewPr>
      <p:cViewPr varScale="1">
        <p:scale>
          <a:sx n="91" d="100"/>
          <a:sy n="91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5445-3520-403B-B52F-F04CB3486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ABB9-0A47-4C24-8225-A37E19DCE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D2DB-F0B4-47F9-B12A-7585FFC43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1AAA-95FA-425C-BDC1-267E8FF87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FE673-AF39-4880-AE08-4E97856D8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E2F10-8B26-408C-B2EF-DE4EC6904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C6F8-11FE-40F8-9E48-378FD0596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671D-2712-407D-974B-F3DC307ED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2C62-98A5-4A10-A03D-F009EA9F6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7BBB6-7AED-4F41-BEA8-712E59FC2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50009-3768-4969-826F-1752AA2D4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09C56F-926A-4F42-8CA1-388B8FF0E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752600"/>
            <a:ext cx="6781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/>
              <a:t> 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«Юниоры права»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981200"/>
            <a:ext cx="6400800" cy="41148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МОУ СОШ №44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г. Рыбинска 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представляют…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10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6200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Упорный труд приносит результаты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1268" name="Picture 3" descr="H:\Урок Иваненко О.Б\114___07\DSC04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8100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95600" y="49530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4022725" y="491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133600" y="4419600"/>
            <a:ext cx="5954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Мы часто спорили, но в целом работали</a:t>
            </a:r>
          </a:p>
          <a:p>
            <a:r>
              <a:rPr lang="ru-RU" sz="2400"/>
              <a:t> слаженно и дружно.</a:t>
            </a:r>
          </a:p>
        </p:txBody>
      </p:sp>
      <p:pic>
        <p:nvPicPr>
          <p:cNvPr id="3" name="Picture 9" descr="DSC04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75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7391400" cy="503238"/>
          </a:xfrm>
        </p:spPr>
        <p:txBody>
          <a:bodyPr/>
          <a:lstStyle/>
          <a:p>
            <a:pPr algn="l">
              <a:defRPr/>
            </a:pP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Экспертиза «Школьного  билля о правах»</a:t>
            </a:r>
            <a:endParaRPr lang="ru-RU" sz="3200" dirty="0" smtClean="0"/>
          </a:p>
        </p:txBody>
      </p:sp>
      <p:pic>
        <p:nvPicPr>
          <p:cNvPr id="14339" name="Picture 2" descr="H:\Урок Иваненко О.Б\114___07\IMG_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669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133600" y="51816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Директор Н. В. Степанюк вносит  поправки и дополнения в наш проект</a:t>
            </a:r>
          </a:p>
        </p:txBody>
      </p:sp>
    </p:spTree>
  </p:cSld>
  <p:clrMapOvr>
    <a:masterClrMapping/>
  </p:clrMapOvr>
  <p:transition spd="med" advTm="11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Результаты работы представлены</a:t>
            </a:r>
          </a:p>
        </p:txBody>
      </p:sp>
      <p:pic>
        <p:nvPicPr>
          <p:cNvPr id="12292" name="Picture 3" descr="H:\Урок Иваненко О.Б\114___07\IMG_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288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743200" y="50292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Немного волнуемся:  «Как оценят?!»</a:t>
            </a:r>
          </a:p>
        </p:txBody>
      </p:sp>
      <p:pic>
        <p:nvPicPr>
          <p:cNvPr id="13319" name="Picture 7" descr="DSC04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Процедура принятия Билля</a:t>
            </a:r>
            <a:endParaRPr lang="ru-RU" sz="3200" dirty="0" smtClean="0"/>
          </a:p>
        </p:txBody>
      </p:sp>
      <p:pic>
        <p:nvPicPr>
          <p:cNvPr id="13315" name="Picture 2" descr="H:\Урок Иваненко О.Б\114___07\IMG_0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800600" y="13716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Совет старшеклассников Одобрил! </a:t>
            </a:r>
          </a:p>
        </p:txBody>
      </p:sp>
      <p:pic>
        <p:nvPicPr>
          <p:cNvPr id="13317" name="Picture 4" descr="H:\Урок Иваненко О.Б\114___07\IMG_0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85800" y="40386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Одноклассники  поддержали</a:t>
            </a:r>
          </a:p>
        </p:txBody>
      </p:sp>
    </p:spTree>
  </p:cSld>
  <p:clrMapOvr>
    <a:masterClrMapping/>
  </p:clrMapOvr>
  <p:transition spd="med" advTm="1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/>
      <p:bldP spid="133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95800"/>
            <a:ext cx="6400800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 встречи!!!</a:t>
            </a:r>
          </a:p>
        </p:txBody>
      </p:sp>
      <p:pic>
        <p:nvPicPr>
          <p:cNvPr id="15366" name="Picture 6" descr="DSC047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981200"/>
            <a:ext cx="6400800" cy="2667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«Школьный билль </a:t>
            </a:r>
            <a:br>
              <a:rPr lang="ru-RU" sz="4000" b="1" dirty="0" smtClean="0"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1" dirty="0" smtClean="0"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 правах»</a:t>
            </a: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Предисловие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7924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 чего начиналось создание современных государств? 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914400" y="2286000"/>
            <a:ext cx="754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3300"/>
                </a:solidFill>
              </a:rPr>
              <a:t>С принятия </a:t>
            </a:r>
            <a:r>
              <a:rPr lang="ru-RU" sz="2800" b="1">
                <a:solidFill>
                  <a:srgbClr val="FF3300"/>
                </a:solidFill>
              </a:rPr>
              <a:t>Декларации прав и Билля о правах.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09600" y="3390900"/>
            <a:ext cx="7924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А создание правовой активности школьников? </a:t>
            </a:r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685800" y="41910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3300"/>
                </a:solidFill>
              </a:rPr>
              <a:t>Появление  </a:t>
            </a:r>
            <a:r>
              <a:rPr lang="ru-RU" sz="2800" b="1">
                <a:solidFill>
                  <a:srgbClr val="FF3300"/>
                </a:solidFill>
              </a:rPr>
              <a:t>«Школьного билля о правах».</a:t>
            </a:r>
          </a:p>
        </p:txBody>
      </p:sp>
    </p:spTree>
    <p:custDataLst>
      <p:tags r:id="rId1"/>
    </p:custDataLst>
  </p:cSld>
  <p:clrMapOvr>
    <a:masterClrMapping/>
  </p:clrMapOvr>
  <p:transition spd="med" advTm="21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100" grpId="0"/>
      <p:bldP spid="7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62000" y="1752600"/>
            <a:ext cx="3962400" cy="609600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чего вы ходите в школу?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4375" y="304800"/>
            <a:ext cx="7404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 prst="relaxedInset"/>
            </a:sp3d>
          </a:bodyPr>
          <a:lstStyle/>
          <a:p>
            <a:pPr algn="ctr" eaLnBrk="0" hangingPunct="0">
              <a:defRPr/>
            </a:pPr>
            <a:endParaRPr lang="ru-RU" sz="9600" b="1" dirty="0">
              <a:solidFill>
                <a:srgbClr val="CC33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838200" y="2514600"/>
            <a:ext cx="29718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Ответы были такими :</a:t>
            </a:r>
          </a:p>
          <a:p>
            <a:pPr algn="ctr"/>
            <a:r>
              <a:rPr lang="ru-RU" sz="2400"/>
              <a:t>«Общаться!»</a:t>
            </a:r>
          </a:p>
          <a:p>
            <a:pPr algn="ctr"/>
            <a:r>
              <a:rPr lang="ru-RU" sz="2400"/>
              <a:t>«Учиться!»</a:t>
            </a:r>
          </a:p>
          <a:p>
            <a:pPr algn="ctr"/>
            <a:r>
              <a:rPr lang="ru-RU" sz="2400"/>
              <a:t>«Не знаю…»</a:t>
            </a:r>
          </a:p>
          <a:p>
            <a:pPr algn="ctr"/>
            <a:endParaRPr lang="ru-RU"/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4016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14400" y="6858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Свою работу мы начали так!</a:t>
            </a:r>
          </a:p>
        </p:txBody>
      </p:sp>
    </p:spTree>
  </p:cSld>
  <p:clrMapOvr>
    <a:masterClrMapping/>
  </p:clrMapOvr>
  <p:transition spd="med" advTm="7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4" grpId="0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685800"/>
            <a:ext cx="71628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Что вам известно о праве </a:t>
            </a:r>
          </a:p>
          <a:p>
            <a:pPr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 Образование?</a:t>
            </a:r>
            <a:endParaRPr lang="ru-RU" sz="4000" dirty="0"/>
          </a:p>
        </p:txBody>
      </p:sp>
      <p:pic>
        <p:nvPicPr>
          <p:cNvPr id="6147" name="Picture 10" descr="IMG_0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45672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62000" y="2286000"/>
            <a:ext cx="2971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Удивительно,</a:t>
            </a:r>
          </a:p>
          <a:p>
            <a:r>
              <a:rPr lang="ru-RU" sz="2400"/>
              <a:t> но даже старшеклассники смущаются! </a:t>
            </a:r>
          </a:p>
        </p:txBody>
      </p:sp>
    </p:spTree>
  </p:cSld>
  <p:clrMapOvr>
    <a:masterClrMapping/>
  </p:clrMapOvr>
  <p:transition spd="med" advTm="6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 smtClean="0"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Где зафиксировано это право?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171" name="Picture 2" descr="H:\Урок Иваненко О.Б\114___07\IMG_0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IMG_0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3" y="2971800"/>
            <a:ext cx="3511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257800" y="2320925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Кто - то шутил.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286000" y="44196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Многие</a:t>
            </a:r>
          </a:p>
          <a:p>
            <a:r>
              <a:rPr lang="ru-RU" sz="2400"/>
              <a:t>задумывались </a:t>
            </a:r>
          </a:p>
          <a:p>
            <a:r>
              <a:rPr lang="ru-RU" sz="2400"/>
              <a:t>всерьез.</a:t>
            </a:r>
          </a:p>
        </p:txBody>
      </p:sp>
    </p:spTree>
  </p:cSld>
  <p:clrMapOvr>
    <a:masterClrMapping/>
  </p:clrMapOvr>
  <p:transition spd="med" advTm="4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750" y="333375"/>
            <a:ext cx="7772400" cy="11906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5463" y="1749425"/>
            <a:ext cx="7785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 prst="relaxedInset"/>
            </a:sp3d>
          </a:bodyPr>
          <a:lstStyle/>
          <a:p>
            <a:pPr>
              <a:defRPr/>
            </a:pPr>
            <a:endParaRPr lang="ru-RU" sz="7200" dirty="0">
              <a:solidFill>
                <a:schemeClr val="accent6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750" y="333375"/>
            <a:ext cx="7772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800" b="1" kern="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762000"/>
            <a:ext cx="3429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IMG_05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38862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62000" y="838200"/>
            <a:ext cx="44958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Какие права нужно ввести в Билль?</a:t>
            </a:r>
            <a:endParaRPr lang="ru-RU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5105400" y="4114800"/>
            <a:ext cx="350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Мнения были разные. Активно помогали педагоги и старшеклассники. </a:t>
            </a:r>
          </a:p>
        </p:txBody>
      </p:sp>
    </p:spTree>
  </p:cSld>
  <p:clrMapOvr>
    <a:masterClrMapping/>
  </p:clrMapOvr>
  <p:transition spd="med" advTm="8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5814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 descr="IMG_05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14400" y="68580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помощи одноклассников нам не обойтись!!!</a:t>
            </a:r>
            <a:endParaRPr lang="ru-RU" sz="4000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057400" y="51054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Выслушиваем замечания, </a:t>
            </a:r>
          </a:p>
          <a:p>
            <a:r>
              <a:rPr lang="ru-RU" sz="2400"/>
              <a:t>мнения и предложения к проекту.</a:t>
            </a:r>
          </a:p>
        </p:txBody>
      </p:sp>
    </p:spTree>
  </p:cSld>
  <p:clrMapOvr>
    <a:masterClrMapping/>
  </p:clrMapOvr>
  <p:transition spd="med" advTm="10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Уст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38400"/>
            <a:ext cx="2497138" cy="3492500"/>
          </a:xfrm>
          <a:prstGeom prst="rect">
            <a:avLst/>
          </a:prstGeom>
          <a:solidFill>
            <a:srgbClr val="CC3300"/>
          </a:solidFill>
          <a:ln w="127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8195" name="Picture 2" descr="http://upload.wikimedia.org/wikipedia/commons/thumb/a/a4/Red_copy_of_the_Russian_constitution.jpg/300px-Red_copy_of_the_Russian_constit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2614613" cy="3276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8196" name="Picture 4" descr="http://www.nstar-spb.ru/images/user/1326179766,5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05000"/>
            <a:ext cx="2290763" cy="3276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Работаем с документами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2667000" y="54102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Как много и сложно!</a:t>
            </a:r>
          </a:p>
        </p:txBody>
      </p:sp>
    </p:spTree>
  </p:cSld>
  <p:clrMapOvr>
    <a:masterClrMapping/>
  </p:clrMapOvr>
  <p:transition spd="med" advTm="6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199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Оформление по умолчанию</vt:lpstr>
      <vt:lpstr>  МОУ СОШ №44 г. Рыбинска  представляют… </vt:lpstr>
      <vt:lpstr> «Школьный билль  о правах» </vt:lpstr>
      <vt:lpstr>Предисловие</vt:lpstr>
      <vt:lpstr>Для чего вы ходите в школу?</vt:lpstr>
      <vt:lpstr>Слайд 5</vt:lpstr>
      <vt:lpstr> Где зафиксировано это право? </vt:lpstr>
      <vt:lpstr> </vt:lpstr>
      <vt:lpstr>Слайд 8</vt:lpstr>
      <vt:lpstr>Работаем с документами</vt:lpstr>
      <vt:lpstr>Упорный труд приносит результаты   </vt:lpstr>
      <vt:lpstr>Экспертиза «Школьного  билля о правах»</vt:lpstr>
      <vt:lpstr>   Результаты работы представлены</vt:lpstr>
      <vt:lpstr>Процедура принятия Билля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Teacher</cp:lastModifiedBy>
  <cp:revision>50</cp:revision>
  <cp:lastPrinted>1601-01-01T00:00:00Z</cp:lastPrinted>
  <dcterms:created xsi:type="dcterms:W3CDTF">2012-01-05T18:46:57Z</dcterms:created>
  <dcterms:modified xsi:type="dcterms:W3CDTF">2012-12-15T07:18:39Z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