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70" r:id="rId11"/>
    <p:sldId id="263" r:id="rId12"/>
    <p:sldId id="266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E5551-89ED-4553-9683-1CA2CD5BED15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25CC4-3D5D-4547-AE61-313206555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5CC4-3D5D-4547-AE61-31320655508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5CC4-3D5D-4547-AE61-31320655508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illustrators.ru/user/1727/portfolio?page=1&amp;sort=3" TargetMode="External"/><Relationship Id="rId3" Type="http://schemas.openxmlformats.org/officeDocument/2006/relationships/hyperlink" Target="http://aida.ucoz.ru/index/0-1" TargetMode="External"/><Relationship Id="rId7" Type="http://schemas.openxmlformats.org/officeDocument/2006/relationships/hyperlink" Target="http://www.diary.ru/~z-vorlo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miart.ru/forum/lofi/print/index.php/t6391-0.html" TargetMode="External"/><Relationship Id="rId5" Type="http://schemas.openxmlformats.org/officeDocument/2006/relationships/hyperlink" Target="http://mindmix.ru/users/Elina25/" TargetMode="External"/><Relationship Id="rId4" Type="http://schemas.openxmlformats.org/officeDocument/2006/relationships/hyperlink" Target="http://radio.chatplanet.ru/forum/showthread.php?s=8ad827be8eade25e65fa8307f8181e80&amp;p=4141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 4\Documents\Ногинова 2010\фоны\Sbortik №4_foni100 shtuk\40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181"/>
            <a:ext cx="9144000" cy="68116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470025"/>
          </a:xfrm>
        </p:spPr>
        <p:txBody>
          <a:bodyPr>
            <a:normAutofit/>
          </a:bodyPr>
          <a:lstStyle/>
          <a:p>
            <a:r>
              <a:rPr lang="ru-RU" sz="8000" dirty="0" smtClean="0">
                <a:latin typeface="Gabriola" pitchFamily="82" charset="0"/>
              </a:rPr>
              <a:t>Волшебные конфеты</a:t>
            </a:r>
            <a:endParaRPr lang="ru-RU" sz="8000" dirty="0">
              <a:latin typeface="Gabriola" pitchFamily="8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143248"/>
            <a:ext cx="6400800" cy="2071702"/>
          </a:xfrm>
        </p:spPr>
        <p:txBody>
          <a:bodyPr>
            <a:normAutofit fontScale="77500" lnSpcReduction="20000"/>
          </a:bodyPr>
          <a:lstStyle/>
          <a:p>
            <a:r>
              <a:rPr lang="ru-RU" sz="4100" dirty="0" smtClean="0">
                <a:latin typeface="Gabriola" pitchFamily="82" charset="0"/>
              </a:rPr>
              <a:t>команда «Бумеранг»</a:t>
            </a:r>
          </a:p>
          <a:p>
            <a:endParaRPr lang="ru-RU" dirty="0" smtClean="0">
              <a:latin typeface="Gabriola" pitchFamily="82" charset="0"/>
            </a:endParaRPr>
          </a:p>
          <a:p>
            <a:r>
              <a:rPr lang="ru-RU" dirty="0" smtClean="0">
                <a:latin typeface="Gabriola" pitchFamily="82" charset="0"/>
              </a:rPr>
              <a:t>МОУ СОШ №4 им. Н.А. Некрасова с углубленным изучением английского языка,</a:t>
            </a:r>
          </a:p>
          <a:p>
            <a:r>
              <a:rPr lang="ru-RU" dirty="0" smtClean="0">
                <a:latin typeface="Gabriola" pitchFamily="82" charset="0"/>
              </a:rPr>
              <a:t>г. Ярославль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школа 4\Documents\Ногинова 2010\фоны\sbornik № 6_fon\6-56_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2852"/>
            <a:ext cx="7472386" cy="59547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Gabriola" pitchFamily="82" charset="0"/>
              </a:rPr>
              <a:t>провалился в подземелье.</a:t>
            </a:r>
          </a:p>
          <a:p>
            <a:pPr>
              <a:buNone/>
            </a:pPr>
            <a:endParaRPr lang="ru-RU" sz="3600" dirty="0" smtClean="0">
              <a:latin typeface="Gabriola" pitchFamily="82" charset="0"/>
            </a:endParaRPr>
          </a:p>
          <a:p>
            <a:pPr>
              <a:buNone/>
            </a:pPr>
            <a:r>
              <a:rPr lang="ru-RU" sz="3600" dirty="0" smtClean="0">
                <a:latin typeface="Gabriola" pitchFamily="82" charset="0"/>
              </a:rPr>
              <a:t>Пока он падал, </a:t>
            </a:r>
          </a:p>
          <a:p>
            <a:pPr>
              <a:buNone/>
            </a:pPr>
            <a:r>
              <a:rPr lang="ru-RU" sz="3600" dirty="0" smtClean="0">
                <a:latin typeface="Gabriola" pitchFamily="82" charset="0"/>
              </a:rPr>
              <a:t>превратился в гнома.</a:t>
            </a:r>
          </a:p>
          <a:p>
            <a:pPr>
              <a:buNone/>
            </a:pPr>
            <a:r>
              <a:rPr lang="ru-RU" sz="3600" dirty="0" smtClean="0"/>
              <a:t> 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>
                <a:latin typeface="Gabriola" pitchFamily="82" charset="0"/>
              </a:rPr>
              <a:t>Ходит Сёма по сладким горам и долам и не</a:t>
            </a:r>
          </a:p>
          <a:p>
            <a:pPr>
              <a:buNone/>
            </a:pPr>
            <a:r>
              <a:rPr lang="ru-RU" sz="3600" dirty="0" smtClean="0">
                <a:latin typeface="Gabriola" pitchFamily="82" charset="0"/>
              </a:rPr>
              <a:t>радует его ничего.  Злой он стал, жадный. Думает: «Моё всё, никому ничего не дам!»</a:t>
            </a:r>
            <a:endParaRPr lang="ru-RU" sz="3600" dirty="0"/>
          </a:p>
        </p:txBody>
      </p:sp>
      <p:pic>
        <p:nvPicPr>
          <p:cNvPr id="5" name="Picture 2" descr="C:\Users\школа 4\Pictures\для конкурса\5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1347" y="357166"/>
            <a:ext cx="2556176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школа 4\Documents\Ногинова 2010\фоны\sbornik № 6_fon\6-56_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357694"/>
            <a:ext cx="8229600" cy="18573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Gabriola" pitchFamily="82" charset="0"/>
              </a:rPr>
              <a:t>И стал помогать злому волшебнику – повелителю подземелья,</a:t>
            </a:r>
            <a:br>
              <a:rPr lang="ru-RU" dirty="0" smtClean="0">
                <a:latin typeface="Gabriola" pitchFamily="82" charset="0"/>
              </a:rPr>
            </a:br>
            <a:r>
              <a:rPr lang="ru-RU" dirty="0" smtClean="0">
                <a:latin typeface="Gabriola" pitchFamily="82" charset="0"/>
              </a:rPr>
              <a:t>  выполнять все его указания. </a:t>
            </a:r>
            <a:br>
              <a:rPr lang="ru-RU" dirty="0" smtClean="0">
                <a:latin typeface="Gabriola" pitchFamily="82" charset="0"/>
              </a:rPr>
            </a:br>
            <a:r>
              <a:rPr lang="ru-RU" dirty="0" smtClean="0">
                <a:latin typeface="Gabriola" pitchFamily="82" charset="0"/>
              </a:rPr>
              <a:t>И звать его стали Гандошмык </a:t>
            </a:r>
            <a:r>
              <a:rPr lang="en-US" dirty="0" smtClean="0">
                <a:latin typeface="Gabriola" pitchFamily="82" charset="0"/>
              </a:rPr>
              <a:t>XIII</a:t>
            </a:r>
            <a:r>
              <a:rPr lang="ru-RU" dirty="0" smtClean="0">
                <a:latin typeface="Gabriola" pitchFamily="82" charset="0"/>
              </a:rPr>
              <a:t>.</a:t>
            </a:r>
            <a:endParaRPr lang="ru-RU" dirty="0">
              <a:latin typeface="Gabriola" pitchFamily="82" charset="0"/>
            </a:endParaRPr>
          </a:p>
        </p:txBody>
      </p:sp>
      <p:pic>
        <p:nvPicPr>
          <p:cNvPr id="6146" name="Picture 2" descr="C:\Users\школа 4\Pictures\для конкурса\0_249e1_d8b40d68_XL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285728"/>
            <a:ext cx="5167348" cy="3875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школа 4\Documents\Ногинова 2010\фоны\sbornik № 6_fon\6-56_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2786058"/>
            <a:ext cx="4357718" cy="3786214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 smtClean="0"/>
              <a:t>         </a:t>
            </a:r>
            <a:r>
              <a:rPr lang="ru-RU" sz="5900" dirty="0" smtClean="0">
                <a:latin typeface="Gabriola" pitchFamily="82" charset="0"/>
                <a:ea typeface="+mj-ea"/>
                <a:cs typeface="+mj-cs"/>
              </a:rPr>
              <a:t>Гномы все вокруг одинаковые были – маленькие, злые, жадные, противные. Мнения своего не имели, делали только то, что говорил старый злодей. Людям сладости не давал, подножки подставлял.</a:t>
            </a:r>
          </a:p>
          <a:p>
            <a:pPr algn="just">
              <a:buNone/>
            </a:pPr>
            <a:r>
              <a:rPr lang="ru-RU" sz="5900" dirty="0" smtClean="0">
                <a:latin typeface="Gabriola" pitchFamily="82" charset="0"/>
                <a:ea typeface="+mj-ea"/>
                <a:cs typeface="+mj-cs"/>
              </a:rPr>
              <a:t>      И радовался всему, что делал!</a:t>
            </a:r>
          </a:p>
        </p:txBody>
      </p:sp>
      <p:pic>
        <p:nvPicPr>
          <p:cNvPr id="5" name="Picture 2" descr="C:\Users\школа 4\Pictures\для конкурса\5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357166"/>
            <a:ext cx="1482582" cy="2071702"/>
          </a:xfrm>
          <a:prstGeom prst="rect">
            <a:avLst/>
          </a:prstGeom>
          <a:noFill/>
        </p:spPr>
      </p:pic>
      <p:pic>
        <p:nvPicPr>
          <p:cNvPr id="6" name="Picture 2" descr="C:\Users\школа 4\Pictures\для конкурса\5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2926" y="285728"/>
            <a:ext cx="1734826" cy="2424178"/>
          </a:xfrm>
          <a:prstGeom prst="rect">
            <a:avLst/>
          </a:prstGeom>
          <a:noFill/>
        </p:spPr>
      </p:pic>
      <p:pic>
        <p:nvPicPr>
          <p:cNvPr id="7" name="Picture 2" descr="C:\Users\школа 4\Pictures\для конкурса\5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2714620"/>
            <a:ext cx="1342843" cy="1876436"/>
          </a:xfrm>
          <a:prstGeom prst="rect">
            <a:avLst/>
          </a:prstGeom>
          <a:noFill/>
        </p:spPr>
      </p:pic>
      <p:pic>
        <p:nvPicPr>
          <p:cNvPr id="8" name="Picture 2" descr="C:\Users\школа 4\Pictures\для конкурса\5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4429132"/>
            <a:ext cx="1416575" cy="1979466"/>
          </a:xfrm>
          <a:prstGeom prst="rect">
            <a:avLst/>
          </a:prstGeom>
          <a:noFill/>
        </p:spPr>
      </p:pic>
      <p:pic>
        <p:nvPicPr>
          <p:cNvPr id="9" name="Picture 2" descr="C:\Users\школа 4\Pictures\для конкурса\5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428604"/>
            <a:ext cx="1226964" cy="1714512"/>
          </a:xfrm>
          <a:prstGeom prst="rect">
            <a:avLst/>
          </a:prstGeom>
          <a:noFill/>
        </p:spPr>
      </p:pic>
      <p:pic>
        <p:nvPicPr>
          <p:cNvPr id="10" name="Picture 2" descr="C:\Users\школа 4\Pictures\для конкурса\5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500306"/>
            <a:ext cx="1226964" cy="1714512"/>
          </a:xfrm>
          <a:prstGeom prst="rect">
            <a:avLst/>
          </a:prstGeom>
          <a:noFill/>
        </p:spPr>
      </p:pic>
      <p:pic>
        <p:nvPicPr>
          <p:cNvPr id="11" name="Picture 2" descr="C:\Users\школа 4\Pictures\для конкурса\5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4786322"/>
            <a:ext cx="1226964" cy="1714512"/>
          </a:xfrm>
          <a:prstGeom prst="rect">
            <a:avLst/>
          </a:prstGeom>
          <a:noFill/>
        </p:spPr>
      </p:pic>
      <p:pic>
        <p:nvPicPr>
          <p:cNvPr id="12" name="Picture 2" descr="C:\Users\школа 4\Pictures\для конкурса\5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571480"/>
            <a:ext cx="1226964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школа 4\Documents\Ногинова 2010\фоны\Nabor_fonov_№5\5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abriola" pitchFamily="82" charset="0"/>
              </a:rPr>
              <a:t>но однажды, </a:t>
            </a:r>
            <a:endParaRPr lang="ru-RU" dirty="0"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Gabriola" pitchFamily="82" charset="0"/>
              </a:rPr>
              <a:t>спал Гандошмык </a:t>
            </a:r>
            <a:r>
              <a:rPr lang="en-US" dirty="0" smtClean="0">
                <a:latin typeface="Gabriola" pitchFamily="82" charset="0"/>
              </a:rPr>
              <a:t>XIII</a:t>
            </a:r>
            <a:r>
              <a:rPr lang="ru-RU" dirty="0" smtClean="0">
                <a:latin typeface="Gabriola" pitchFamily="82" charset="0"/>
              </a:rPr>
              <a:t> ночью и приснилась ему фея и сказала: «Возьми из кармана последнюю конфету, загадай самое сокровенное желание и съешь её!»</a:t>
            </a:r>
            <a:endParaRPr lang="ru-RU" dirty="0"/>
          </a:p>
        </p:txBody>
      </p:sp>
      <p:pic>
        <p:nvPicPr>
          <p:cNvPr id="8194" name="Picture 2" descr="C:\Users\школа 4\Pictures\для конкурса\1236663958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143248"/>
            <a:ext cx="6072230" cy="3415629"/>
          </a:xfrm>
          <a:prstGeom prst="rect">
            <a:avLst/>
          </a:prstGeom>
          <a:noFill/>
        </p:spPr>
      </p:pic>
      <p:pic>
        <p:nvPicPr>
          <p:cNvPr id="7" name="Picture 2" descr="C:\Users\школа 4\Pictures\для конкурса\imagesCA310ED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2714620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школа 4\Documents\Ногинова 2010\фоны\Nabor_fonov_№5\5-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>
                <a:latin typeface="Gabriola" pitchFamily="82" charset="0"/>
              </a:rPr>
              <a:t>и загадал желание Гандошмык </a:t>
            </a:r>
            <a:r>
              <a:rPr lang="en-US" sz="5400" dirty="0" smtClean="0">
                <a:latin typeface="Gabriola" pitchFamily="82" charset="0"/>
              </a:rPr>
              <a:t>XIII</a:t>
            </a:r>
            <a:r>
              <a:rPr lang="ru-RU" sz="5400" dirty="0" smtClean="0"/>
              <a:t> 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4116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000" dirty="0" smtClean="0">
                <a:latin typeface="Gabriola" pitchFamily="82" charset="0"/>
              </a:rPr>
              <a:t>«Хочу быть самим собой!»</a:t>
            </a:r>
          </a:p>
          <a:p>
            <a:pPr algn="r">
              <a:buNone/>
            </a:pPr>
            <a:endParaRPr lang="ru-RU" dirty="0" smtClean="0">
              <a:latin typeface="Gabriola" pitchFamily="82" charset="0"/>
            </a:endParaRPr>
          </a:p>
          <a:p>
            <a:pPr algn="r">
              <a:buNone/>
            </a:pPr>
            <a:endParaRPr lang="ru-RU" dirty="0" smtClean="0">
              <a:latin typeface="Gabriola" pitchFamily="82" charset="0"/>
            </a:endParaRPr>
          </a:p>
          <a:p>
            <a:pPr algn="r">
              <a:buNone/>
            </a:pPr>
            <a:endParaRPr lang="ru-RU" sz="4400" dirty="0" smtClean="0">
              <a:latin typeface="Gabriola" pitchFamily="82" charset="0"/>
            </a:endParaRPr>
          </a:p>
          <a:p>
            <a:pPr algn="r">
              <a:buNone/>
            </a:pPr>
            <a:endParaRPr lang="ru-RU" sz="4400" dirty="0" smtClean="0">
              <a:latin typeface="Gabriola" pitchFamily="82" charset="0"/>
            </a:endParaRPr>
          </a:p>
          <a:p>
            <a:pPr algn="r">
              <a:buNone/>
            </a:pPr>
            <a:r>
              <a:rPr lang="ru-RU" sz="4400" dirty="0" smtClean="0">
                <a:latin typeface="Gabriola" pitchFamily="82" charset="0"/>
              </a:rPr>
              <a:t>И Чудо случилось!</a:t>
            </a:r>
            <a:endParaRPr lang="ru-RU" sz="4400" dirty="0">
              <a:latin typeface="Gabriola" pitchFamily="82" charset="0"/>
            </a:endParaRPr>
          </a:p>
        </p:txBody>
      </p:sp>
      <p:pic>
        <p:nvPicPr>
          <p:cNvPr id="5" name="Picture 2" descr="C:\Users\школа 4\Pictures\для конкурса\5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571876"/>
            <a:ext cx="2143140" cy="2994741"/>
          </a:xfrm>
          <a:prstGeom prst="rect">
            <a:avLst/>
          </a:prstGeom>
          <a:noFill/>
        </p:spPr>
      </p:pic>
      <p:pic>
        <p:nvPicPr>
          <p:cNvPr id="6" name="Содержимое 3" descr="32821_original.jpg"/>
          <p:cNvPicPr>
            <a:picLocks noChangeAspect="1"/>
          </p:cNvPicPr>
          <p:nvPr/>
        </p:nvPicPr>
        <p:blipFill>
          <a:blip r:embed="rId5" cstate="print"/>
          <a:srcRect t="1578"/>
          <a:stretch>
            <a:fillRect/>
          </a:stretch>
        </p:blipFill>
        <p:spPr>
          <a:xfrm>
            <a:off x="3071802" y="3214686"/>
            <a:ext cx="2238551" cy="3143272"/>
          </a:xfrm>
          <a:prstGeom prst="rect">
            <a:avLst/>
          </a:prstGeom>
          <a:ln w="9525" cap="flat" cmpd="sng" algn="ctr">
            <a:solidFill>
              <a:schemeClr val="bg1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7" name="Стрелка вправо с вырезом 6"/>
          <p:cNvSpPr/>
          <p:nvPr/>
        </p:nvSpPr>
        <p:spPr>
          <a:xfrm>
            <a:off x="2571736" y="4857760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школа 4\Pictures\для конкурса\32821_original.jpg"/>
          <p:cNvPicPr>
            <a:picLocks noChangeAspect="1" noChangeArrowheads="1"/>
          </p:cNvPicPr>
          <p:nvPr/>
        </p:nvPicPr>
        <p:blipFill>
          <a:blip r:embed="rId2" cstate="print"/>
          <a:srcRect t="1168"/>
          <a:stretch>
            <a:fillRect/>
          </a:stretch>
        </p:blipFill>
        <p:spPr bwMode="auto">
          <a:xfrm>
            <a:off x="205163" y="214291"/>
            <a:ext cx="4652589" cy="656015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928670"/>
            <a:ext cx="5043494" cy="504351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8000" dirty="0" smtClean="0">
                <a:latin typeface="Gabriola" pitchFamily="82" charset="0"/>
              </a:rPr>
              <a:t>Я </a:t>
            </a:r>
            <a:r>
              <a:rPr lang="ru-RU" sz="8000" b="1" dirty="0" smtClean="0">
                <a:solidFill>
                  <a:srgbClr val="FF0000"/>
                </a:solidFill>
                <a:latin typeface="Gabriola" pitchFamily="82" charset="0"/>
              </a:rPr>
              <a:t>ХОЧУ</a:t>
            </a:r>
            <a:r>
              <a:rPr lang="ru-RU" sz="8000" dirty="0" smtClean="0">
                <a:latin typeface="Gabriola" pitchFamily="82" charset="0"/>
              </a:rPr>
              <a:t> быть самим собой, а не похожим на других!!!!!!</a:t>
            </a:r>
            <a:endParaRPr lang="ru-RU" sz="80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школа 4\Documents\Ногинова 2010\фоны\Sbortik №4_foni100 shtuk\40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181"/>
            <a:ext cx="9144000" cy="68116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  <a:latin typeface="Gabriola" pitchFamily="82" charset="0"/>
              </a:rPr>
              <a:t>Вот и сказке конец, </a:t>
            </a:r>
          </a:p>
          <a:p>
            <a:pPr algn="ctr">
              <a:buNone/>
            </a:pP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  <a:latin typeface="Gabriola" pitchFamily="82" charset="0"/>
              </a:rPr>
              <a:t>а кто слушал, </a:t>
            </a:r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  <a:latin typeface="Gabriola" pitchFamily="82" charset="0"/>
              </a:rPr>
              <a:t>МОЛОДЕЦ!!!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школа 4\Documents\Ногинова 2010\фоны\Sbortik №4_foni100 shtuk\40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362"/>
            <a:ext cx="9144000" cy="68116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900" dirty="0" smtClean="0">
                <a:latin typeface="Gabriola" pitchFamily="82" charset="0"/>
              </a:rPr>
              <a:t>Использованы материалы сайтов:</a:t>
            </a:r>
            <a:br>
              <a:rPr lang="ru-RU" sz="4900" dirty="0" smtClean="0">
                <a:latin typeface="Gabriola" pitchFamily="82" charset="0"/>
              </a:rPr>
            </a:br>
            <a:endParaRPr lang="ru-RU" sz="4900" dirty="0" smtClean="0"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1800" dirty="0" smtClean="0">
                <a:hlinkClick r:id="rId3"/>
              </a:rPr>
              <a:t>http</a:t>
            </a:r>
            <a:r>
              <a:rPr lang="en-US" sz="1800" dirty="0" smtClean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aida.ucoz.ru/index/0-1</a:t>
            </a:r>
            <a:endParaRPr lang="ru-RU" sz="18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radio.chatplanet.ru/forum/showthread.php?s=8ad827be8eade25e65fa8307f8181e80&amp;p=41413</a:t>
            </a:r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hlinkClick r:id="rId5"/>
              </a:rPr>
              <a:t>http://mindmix.ru/users/Elina25</a:t>
            </a:r>
            <a:r>
              <a:rPr lang="en-US" sz="2000" dirty="0" smtClean="0">
                <a:hlinkClick r:id="rId5"/>
              </a:rPr>
              <a:t>/</a:t>
            </a:r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hlinkClick r:id="rId6"/>
              </a:rPr>
              <a:t>http://</a:t>
            </a:r>
            <a:r>
              <a:rPr lang="en-US" sz="2000" dirty="0" smtClean="0">
                <a:hlinkClick r:id="rId6"/>
              </a:rPr>
              <a:t>demiart.ru/forum/lofi/print/index.php/t6391-0.html</a:t>
            </a:r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hlinkClick r:id="rId7"/>
              </a:rPr>
              <a:t>http://www.diary.ru/~z-vorlok</a:t>
            </a:r>
            <a:r>
              <a:rPr lang="en-US" sz="2000" dirty="0" smtClean="0">
                <a:hlinkClick r:id="rId7"/>
              </a:rPr>
              <a:t>/</a:t>
            </a:r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hlinkClick r:id="rId8"/>
              </a:rPr>
              <a:t>http://</a:t>
            </a:r>
            <a:r>
              <a:rPr lang="en-US" sz="2000" dirty="0" smtClean="0">
                <a:hlinkClick r:id="rId8"/>
              </a:rPr>
              <a:t>illustrators.ru/user/1727/portfolio?page=1&amp;sort=3</a:t>
            </a:r>
            <a:endParaRPr lang="ru-RU" sz="2000" dirty="0" smtClean="0"/>
          </a:p>
          <a:p>
            <a:pPr>
              <a:buFont typeface="Wingdings" pitchFamily="2" charset="2"/>
              <a:buChar char="ü"/>
            </a:pPr>
            <a:endParaRPr lang="ru-RU" sz="2000" dirty="0" smtClean="0"/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школа 4\Documents\Ногинова 2010\фоны\Nabor_fonov_№5\5-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2"/>
            <a:ext cx="9144000" cy="68561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1142984"/>
            <a:ext cx="3614734" cy="535785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Gabriola" pitchFamily="82" charset="0"/>
              </a:rPr>
              <a:t>Давным давно жил-был на  свете Сёма – это мальчик. </a:t>
            </a:r>
            <a:br>
              <a:rPr lang="ru-RU" sz="2400" dirty="0" smtClean="0">
                <a:latin typeface="Gabriola" pitchFamily="82" charset="0"/>
              </a:rPr>
            </a:br>
            <a:r>
              <a:rPr lang="ru-RU" sz="2400" dirty="0" smtClean="0">
                <a:latin typeface="Gabriola" pitchFamily="82" charset="0"/>
              </a:rPr>
              <a:t>Было ему 13 лет.</a:t>
            </a:r>
            <a:br>
              <a:rPr lang="ru-RU" sz="2400" dirty="0" smtClean="0">
                <a:latin typeface="Gabriola" pitchFamily="82" charset="0"/>
              </a:rPr>
            </a:br>
            <a:r>
              <a:rPr lang="ru-RU" sz="2400" dirty="0" smtClean="0">
                <a:latin typeface="Gabriola" pitchFamily="82" charset="0"/>
              </a:rPr>
              <a:t>Сёма гордился тем, что он ни на какого не похож. </a:t>
            </a:r>
            <a:br>
              <a:rPr lang="ru-RU" sz="2400" dirty="0" smtClean="0">
                <a:latin typeface="Gabriola" pitchFamily="82" charset="0"/>
              </a:rPr>
            </a:br>
            <a:r>
              <a:rPr lang="ru-RU" sz="2400" dirty="0" smtClean="0">
                <a:latin typeface="Gabriola" pitchFamily="82" charset="0"/>
              </a:rPr>
              <a:t>Он умеет кататься на скейтборде, учит английский язык. У него есть любимая одежда, не такая, как у всех.</a:t>
            </a:r>
            <a:br>
              <a:rPr lang="ru-RU" sz="2400" dirty="0" smtClean="0">
                <a:latin typeface="Gabriola" pitchFamily="82" charset="0"/>
              </a:rPr>
            </a:br>
            <a:r>
              <a:rPr lang="ru-RU" sz="2400" dirty="0" smtClean="0">
                <a:latin typeface="Gabriola" pitchFamily="82" charset="0"/>
              </a:rPr>
              <a:t> А ещё у него всегда есть своё мнение, непохожее на других.</a:t>
            </a:r>
            <a:endParaRPr lang="ru-RU" sz="2400" dirty="0">
              <a:latin typeface="Gabriola" pitchFamily="82" charset="0"/>
            </a:endParaRPr>
          </a:p>
        </p:txBody>
      </p:sp>
      <p:pic>
        <p:nvPicPr>
          <p:cNvPr id="4" name="Содержимое 3" descr="32821_origina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1578"/>
          <a:stretch>
            <a:fillRect/>
          </a:stretch>
        </p:blipFill>
        <p:spPr>
          <a:xfrm>
            <a:off x="1285852" y="1571612"/>
            <a:ext cx="3357842" cy="4714907"/>
          </a:xfr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школа 4\Documents\Ногинова 2010\фоны\Nabor_fonov_№5\5-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04"/>
            <a:ext cx="9144000" cy="68561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1357298"/>
            <a:ext cx="4143404" cy="507209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Gabriola" pitchFamily="82" charset="0"/>
              </a:rPr>
              <a:t>Всё у него было хорошо. Большая дружная семья, домашний любимец. Учился Сёма в школе, и получалось у него это тоже неплохо. Приносил оценки разные домой, иногда его родители ругали, и было за что. В общем, обычный был мальчик Сёма, добрый и отзывчивый.</a:t>
            </a:r>
            <a:endParaRPr lang="ru-RU" sz="3200" dirty="0">
              <a:latin typeface="Gabriola" pitchFamily="82" charset="0"/>
            </a:endParaRPr>
          </a:p>
        </p:txBody>
      </p:sp>
      <p:pic>
        <p:nvPicPr>
          <p:cNvPr id="6" name="Содержимое 3" descr="32821_origina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1578"/>
          <a:stretch>
            <a:fillRect/>
          </a:stretch>
        </p:blipFill>
        <p:spPr>
          <a:xfrm>
            <a:off x="1000100" y="1571612"/>
            <a:ext cx="3223267" cy="4525963"/>
          </a:xfr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школа 4\Documents\Ногинова 2010\фоны\Nabor_fonov_№5\5-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04"/>
            <a:ext cx="9144000" cy="68561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Gabriola" pitchFamily="82" charset="0"/>
              </a:rPr>
              <a:t>Сёма очень любил свою  маму, во всём старался ей помогать. Но он, в отличие от неё, не верил в чудеса.</a:t>
            </a:r>
          </a:p>
          <a:p>
            <a:pPr algn="ctr">
              <a:buNone/>
            </a:pPr>
            <a:endParaRPr lang="ru-RU" dirty="0" smtClean="0">
              <a:latin typeface="Gabriola" pitchFamily="82" charset="0"/>
            </a:endParaRPr>
          </a:p>
          <a:p>
            <a:pPr algn="ctr">
              <a:buNone/>
            </a:pPr>
            <a:endParaRPr lang="ru-RU" dirty="0" smtClean="0">
              <a:latin typeface="Gabriola" pitchFamily="82" charset="0"/>
            </a:endParaRPr>
          </a:p>
          <a:p>
            <a:pPr algn="ctr">
              <a:buNone/>
            </a:pPr>
            <a:endParaRPr lang="ru-RU" dirty="0" smtClean="0">
              <a:latin typeface="Gabriola" pitchFamily="82" charset="0"/>
            </a:endParaRPr>
          </a:p>
          <a:p>
            <a:pPr algn="ctr">
              <a:buNone/>
            </a:pPr>
            <a:r>
              <a:rPr lang="ru-RU" dirty="0" smtClean="0">
                <a:latin typeface="Gabriola" pitchFamily="82" charset="0"/>
              </a:rPr>
              <a:t>Но однажды приключилась с ним вот какая история!!</a:t>
            </a:r>
            <a:endParaRPr lang="ru-RU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школа 4\Documents\Ногинова 2010\фоны\Nabor_fonov_№5\5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571480"/>
            <a:ext cx="6786610" cy="45259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5400" dirty="0" smtClean="0">
                <a:latin typeface="Gabriola" pitchFamily="82" charset="0"/>
              </a:rPr>
              <a:t>Мама послала Сёму в магазин </a:t>
            </a:r>
          </a:p>
          <a:p>
            <a:pPr algn="ctr">
              <a:buNone/>
            </a:pPr>
            <a:r>
              <a:rPr lang="ru-RU" sz="5400" dirty="0" smtClean="0">
                <a:latin typeface="Gabriola" pitchFamily="82" charset="0"/>
              </a:rPr>
              <a:t>за конфетами. </a:t>
            </a:r>
          </a:p>
          <a:p>
            <a:pPr algn="ctr">
              <a:buNone/>
            </a:pPr>
            <a:r>
              <a:rPr lang="ru-RU" sz="5400" dirty="0" smtClean="0">
                <a:latin typeface="Gabriola" pitchFamily="82" charset="0"/>
              </a:rPr>
              <a:t> Пришёл он туда и говорит: «Дайте мне, пожалуйста, </a:t>
            </a:r>
          </a:p>
          <a:p>
            <a:pPr algn="ctr">
              <a:buNone/>
            </a:pPr>
            <a:r>
              <a:rPr lang="ru-RU" sz="5400" dirty="0" err="1" smtClean="0">
                <a:latin typeface="Gabriola" pitchFamily="82" charset="0"/>
              </a:rPr>
              <a:t>во-о-он</a:t>
            </a:r>
            <a:r>
              <a:rPr lang="ru-RU" sz="5400" dirty="0" smtClean="0">
                <a:latin typeface="Gabriola" pitchFamily="82" charset="0"/>
              </a:rPr>
              <a:t> те конфеты!»</a:t>
            </a:r>
          </a:p>
        </p:txBody>
      </p:sp>
      <p:pic>
        <p:nvPicPr>
          <p:cNvPr id="7" name="Содержимое 3" descr="32821_original.jpg"/>
          <p:cNvPicPr>
            <a:picLocks noChangeAspect="1"/>
          </p:cNvPicPr>
          <p:nvPr/>
        </p:nvPicPr>
        <p:blipFill>
          <a:blip r:embed="rId3" cstate="print"/>
          <a:srcRect t="1578"/>
          <a:stretch>
            <a:fillRect/>
          </a:stretch>
        </p:blipFill>
        <p:spPr>
          <a:xfrm>
            <a:off x="428596" y="3214686"/>
            <a:ext cx="2238551" cy="3143272"/>
          </a:xfrm>
          <a:prstGeom prst="rect">
            <a:avLst/>
          </a:prstGeom>
          <a:ln w="9525" cap="flat" cmpd="sng" algn="ctr">
            <a:solidFill>
              <a:schemeClr val="bg1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школа 4\Documents\Ногинова 2010\фоны\Nabor_fonov_№5\5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714356"/>
            <a:ext cx="6715172" cy="22860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000" dirty="0" smtClean="0">
                <a:latin typeface="Gabriola" pitchFamily="82" charset="0"/>
              </a:rPr>
              <a:t>- Это волшебные конфеты, используй их с умом! – сказали ему в магазине.</a:t>
            </a:r>
          </a:p>
        </p:txBody>
      </p:sp>
      <p:pic>
        <p:nvPicPr>
          <p:cNvPr id="4099" name="Picture 3" descr="C:\Users\школа 4\Pictures\для конкурса\1236663958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7" y="3143248"/>
            <a:ext cx="6096043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школа 4\Documents\Ногинова 2010\фоны\Nabor_fonov_№5\5-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2" y="214290"/>
            <a:ext cx="3829048" cy="64294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5000" dirty="0" smtClean="0">
                <a:latin typeface="Gabriola" pitchFamily="82" charset="0"/>
              </a:rPr>
              <a:t>   </a:t>
            </a:r>
          </a:p>
          <a:p>
            <a:pPr>
              <a:buNone/>
            </a:pPr>
            <a:r>
              <a:rPr lang="ru-RU" sz="5000" dirty="0" smtClean="0">
                <a:latin typeface="Gabriola" pitchFamily="82" charset="0"/>
              </a:rPr>
              <a:t>Вышел Сёма из магазина и представилось ему вдруг, что всё вокруг состоит из конфет, мороженого. Из всего, что так любил Сёма!! </a:t>
            </a:r>
          </a:p>
          <a:p>
            <a:pPr>
              <a:buNone/>
            </a:pPr>
            <a:r>
              <a:rPr lang="ru-RU" sz="5000" dirty="0" smtClean="0">
                <a:latin typeface="Gabriola" pitchFamily="82" charset="0"/>
              </a:rPr>
              <a:t>   </a:t>
            </a:r>
          </a:p>
          <a:p>
            <a:pPr>
              <a:buNone/>
            </a:pPr>
            <a:r>
              <a:rPr lang="ru-RU" sz="5000" dirty="0" smtClean="0">
                <a:latin typeface="Gabriola" pitchFamily="82" charset="0"/>
              </a:rPr>
              <a:t>Не выдержал он и съел все конфеты.</a:t>
            </a:r>
          </a:p>
          <a:p>
            <a:pPr>
              <a:buNone/>
            </a:pPr>
            <a:endParaRPr lang="ru-RU" sz="5000" dirty="0" smtClean="0">
              <a:latin typeface="Gabriola" pitchFamily="82" charset="0"/>
            </a:endParaRPr>
          </a:p>
          <a:p>
            <a:pPr algn="ctr">
              <a:buNone/>
            </a:pPr>
            <a:r>
              <a:rPr lang="ru-RU" sz="5000" dirty="0" smtClean="0">
                <a:latin typeface="Gabriola" pitchFamily="82" charset="0"/>
              </a:rPr>
              <a:t>И попал в волшебную страну!</a:t>
            </a:r>
          </a:p>
        </p:txBody>
      </p:sp>
      <p:pic>
        <p:nvPicPr>
          <p:cNvPr id="5123" name="Picture 3" descr="C:\Users\школа 4\Pictures\для конкурса\129871_original.jpg"/>
          <p:cNvPicPr>
            <a:picLocks noChangeAspect="1" noChangeArrowheads="1"/>
          </p:cNvPicPr>
          <p:nvPr/>
        </p:nvPicPr>
        <p:blipFill>
          <a:blip r:embed="rId4" cstate="print"/>
          <a:srcRect l="1823" t="1380" r="3402" b="15800"/>
          <a:stretch>
            <a:fillRect/>
          </a:stretch>
        </p:blipFill>
        <p:spPr bwMode="auto">
          <a:xfrm>
            <a:off x="285720" y="1170460"/>
            <a:ext cx="4572032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школа 4\Documents\Ногинова 2010\фоны\Nabor_fonov_№5\5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214290"/>
            <a:ext cx="4114800" cy="62151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Gabriola" pitchFamily="82" charset="0"/>
              </a:rPr>
              <a:t>В волшебной стране ему очень понравилось. Всё вокруг было сладким, разноцветным, всё сверкало и переливалось. </a:t>
            </a:r>
          </a:p>
          <a:p>
            <a:pPr>
              <a:buNone/>
            </a:pPr>
            <a:r>
              <a:rPr lang="ru-RU" dirty="0" smtClean="0">
                <a:latin typeface="Gabriola" pitchFamily="82" charset="0"/>
              </a:rPr>
              <a:t>Пошёл наш герой на самый высокий торт. Смотрит, а там большая пребольшая площадка для </a:t>
            </a:r>
            <a:r>
              <a:rPr lang="ru-RU" dirty="0" err="1" smtClean="0">
                <a:latin typeface="Gabriola" pitchFamily="82" charset="0"/>
              </a:rPr>
              <a:t>скейта</a:t>
            </a:r>
            <a:r>
              <a:rPr lang="ru-RU" dirty="0" smtClean="0">
                <a:latin typeface="Gabriola" pitchFamily="82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Gabriola" pitchFamily="82" charset="0"/>
              </a:rPr>
              <a:t>Собрался покататься, а никак не получается, колеса не едут. </a:t>
            </a:r>
          </a:p>
          <a:p>
            <a:pPr>
              <a:buNone/>
            </a:pPr>
            <a:endParaRPr lang="ru-RU" sz="2800" dirty="0" smtClean="0">
              <a:latin typeface="Gabriola" pitchFamily="82" charset="0"/>
            </a:endParaRPr>
          </a:p>
        </p:txBody>
      </p:sp>
      <p:pic>
        <p:nvPicPr>
          <p:cNvPr id="4" name="Picture 3" descr="C:\Users\школа 4\Pictures\для конкурса\129871_original.jpg"/>
          <p:cNvPicPr>
            <a:picLocks noChangeAspect="1" noChangeArrowheads="1"/>
          </p:cNvPicPr>
          <p:nvPr/>
        </p:nvPicPr>
        <p:blipFill>
          <a:blip r:embed="rId3" cstate="print"/>
          <a:srcRect l="1823" t="1380" r="3402" b="15800"/>
          <a:stretch>
            <a:fillRect/>
          </a:stretch>
        </p:blipFill>
        <p:spPr bwMode="auto">
          <a:xfrm>
            <a:off x="285720" y="1500174"/>
            <a:ext cx="4357718" cy="5028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школа 4\Documents\Ногинова 2010\фоны\Nabor_fonov_№5\5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Gabriola" pitchFamily="82" charset="0"/>
              </a:rPr>
              <a:t>    Расстроился Сёма, думает: «Что же мне делать? Я так люблю торты, конфеты, пирожные, но мне их совсем не хочется кушать!» Ходил, бродил, никого не встретил, ни друзей, ни знакомых. </a:t>
            </a:r>
          </a:p>
          <a:p>
            <a:pPr>
              <a:buNone/>
            </a:pPr>
            <a:r>
              <a:rPr lang="ru-RU" dirty="0" smtClean="0">
                <a:latin typeface="Gabriola" pitchFamily="82" charset="0"/>
              </a:rPr>
              <a:t>    </a:t>
            </a:r>
          </a:p>
          <a:p>
            <a:pPr>
              <a:buNone/>
            </a:pPr>
            <a:r>
              <a:rPr lang="ru-RU" dirty="0" smtClean="0">
                <a:latin typeface="Gabriola" pitchFamily="82" charset="0"/>
              </a:rPr>
              <a:t>      Вдруг на дороге наступил на какой-то круглый предмет и …..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500</Words>
  <Application>Microsoft Office PowerPoint</Application>
  <PresentationFormat>Экран (4:3)</PresentationFormat>
  <Paragraphs>64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Волшебные конфеты</vt:lpstr>
      <vt:lpstr>Давным давно жил-был на  свете Сёма – это мальчик.  Было ему 13 лет. Сёма гордился тем, что он ни на какого не похож.  Он умеет кататься на скейтборде, учит английский язык. У него есть любимая одежда, не такая, как у всех.  А ещё у него всегда есть своё мнение, непохожее на других.</vt:lpstr>
      <vt:lpstr>Всё у него было хорошо. Большая дружная семья, домашний любимец. Учился Сёма в школе, и получалось у него это тоже неплохо. Приносил оценки разные домой, иногда его родители ругали, и было за что. В общем, обычный был мальчик Сёма, добрый и отзывчивый.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И стал помогать злому волшебнику – повелителю подземелья,   выполнять все его указания.  И звать его стали Гандошмык XIII.</vt:lpstr>
      <vt:lpstr>Слайд 12</vt:lpstr>
      <vt:lpstr>но однажды, </vt:lpstr>
      <vt:lpstr>и загадал желание Гандошмык XIII  </vt:lpstr>
      <vt:lpstr>Слайд 15</vt:lpstr>
      <vt:lpstr>Слайд 16</vt:lpstr>
      <vt:lpstr>Использованы материалы сайтов: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 4</dc:creator>
  <cp:lastModifiedBy>школа 4</cp:lastModifiedBy>
  <cp:revision>38</cp:revision>
  <dcterms:created xsi:type="dcterms:W3CDTF">2010-12-13T08:34:03Z</dcterms:created>
  <dcterms:modified xsi:type="dcterms:W3CDTF">2010-12-14T06:59:03Z</dcterms:modified>
</cp:coreProperties>
</file>